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9" r:id="rId6"/>
    <p:sldMasterId id="2147483725" r:id="rId7"/>
  </p:sldMasterIdLst>
  <p:notesMasterIdLst>
    <p:notesMasterId r:id="rId29"/>
  </p:notesMasterIdLst>
  <p:sldIdLst>
    <p:sldId id="295" r:id="rId8"/>
    <p:sldId id="5449" r:id="rId9"/>
    <p:sldId id="5450" r:id="rId10"/>
    <p:sldId id="5451" r:id="rId11"/>
    <p:sldId id="5469" r:id="rId12"/>
    <p:sldId id="5466" r:id="rId13"/>
    <p:sldId id="5423" r:id="rId14"/>
    <p:sldId id="5470" r:id="rId15"/>
    <p:sldId id="5471" r:id="rId16"/>
    <p:sldId id="5472" r:id="rId17"/>
    <p:sldId id="5474" r:id="rId18"/>
    <p:sldId id="5473" r:id="rId19"/>
    <p:sldId id="5475" r:id="rId20"/>
    <p:sldId id="5477" r:id="rId21"/>
    <p:sldId id="5482" r:id="rId22"/>
    <p:sldId id="5476" r:id="rId23"/>
    <p:sldId id="5479" r:id="rId24"/>
    <p:sldId id="5480" r:id="rId25"/>
    <p:sldId id="5481" r:id="rId26"/>
    <p:sldId id="5478" r:id="rId27"/>
    <p:sldId id="54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1226-87A4-4406-95B3-11D55A433A3E}" v="1119" dt="2023-02-17T04:48:37.476"/>
    <p1510:client id="{116301D1-56FA-49C9-8F58-B35B731311D6}" v="1141" dt="2023-02-13T23:49:19.302"/>
    <p1510:client id="{6C824DBF-F8B1-43A7-A73D-4657A9C112EB}" v="433" dt="2023-02-10T21:51:51.282"/>
    <p1510:client id="{B19CBC17-1267-4A23-B964-D7638F6A83A2}" v="1" dt="2023-02-15T16:34:47.837"/>
    <p1510:client id="{B85CCCAF-D510-9B0B-3D2C-0BFF82A70FF6}" v="1417" dt="2023-02-02T00:20:28.560"/>
    <p1510:client id="{D895D1A7-ED47-477E-B114-C6AF2432BD8C}" v="218" dt="2023-02-13T16:43:14.340"/>
    <p1510:client id="{E5B0E6EC-C9A3-41A7-9DD0-B451758194EA}" v="500" dt="2023-02-10T21:18:58.103"/>
    <p1510:client id="{E79E3842-21AE-43B0-9741-F5107141FB02}" v="528" dt="2023-02-02T00:00:10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DF30-2567-49CE-B91E-49AB0A57993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6AE09-AAA1-4AE0-BA7B-EBEBE3815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92F-1832-A54B-BC66-F665E68C8A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08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94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3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20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508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0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219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06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F5F3-9503-48FF-B42A-9EF82E23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9D35-CA02-4A73-9E22-8C1F4C3D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0D-0BFB-4031-B1AD-018D7970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8DF9-7C8E-487F-ADD4-E97C78C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4CE-141A-4614-B4D6-0C7A660D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8241-0407-4F66-971C-987DBB70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7B280-ED4A-4A96-A64D-98DD987E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1DBF-D6AD-4CAF-9784-E4866E99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E601-3190-4741-BB72-D9C597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03E-6B53-425E-93F6-2546412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7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B1BB1-990C-4A7F-A0C5-11118359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7C727-43D7-42B4-A65D-DF4738CF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1E30-3DB5-4D65-85F8-2FFAAA1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AC33-2886-48AA-9140-946AEE3A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91B-FFD7-4E15-8EC1-DBACE6A2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1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01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4021295"/>
            <a:ext cx="2648507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3714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5072195"/>
            <a:ext cx="2648507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3366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941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23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36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6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53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816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860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39CB-FF8C-4180-B197-1BA56B8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160E-340B-4B85-9AB8-1B4ED360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6E7-727B-4ADC-8812-51CF3632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EF0-9665-4B60-A975-5FFABF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CDBD1-D8D9-4BEA-A1B5-B9A97FDE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64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7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7946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97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8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333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64786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8420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329336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326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2CE8-BD3C-4D9B-8F09-F426D40E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953F9-333A-4F68-B75C-91BC5404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3FF8-9A35-495E-B185-6846B518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3D50-4407-4F08-B568-46375990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9738-A88D-4FD8-B8F0-DF62BC7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22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FCB-EFC5-49F9-9F51-BE9D578E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CCC7-2639-40CB-9CF1-5B6FFEADBB38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61B1-CA33-4E87-96E0-3C59DEC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4CD-1A4C-4C3E-B40A-744FC501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0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8657-E0F6-478C-84A9-E33DB6E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2A88-A174-4110-B681-0E7656DA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1B88-A35E-4524-837F-88C92FA5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3DE67-A0AF-47CC-A6E1-3382FC9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38E5A-ED7E-4810-82CF-B867B1F2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9CF02-A01A-4EE0-B2D3-3FBC4AF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905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E36-FA8A-4CE9-A7CB-D36FC076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BB1D-5E5C-4B2D-8A9C-0A0EBDE9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2A876-50BC-4BA7-8CB9-6735D97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983D2-64AD-4FCE-BAD0-48370198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C123-D9F9-4594-ACC7-57B43D28A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78046-E5AA-40D0-B1C0-593F19F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1AB8-1201-4EA9-9B76-82470C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74655-C7E7-4E96-879E-963FDBE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06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1FC-9DC1-4B29-BE20-ED41D2C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B039-02A1-422D-A800-8A45358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2E7E-CD82-4193-8B34-629B0B53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8C0C-547A-4B29-94D2-5AE6DB0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2FD6A-5EAB-4583-8AB6-C2360AA4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81DFB-DA91-4B71-ADB0-FE129EB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0F511-4393-48FA-951B-2A52AD02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91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687-A671-411F-8742-9F0054B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205C-FAC2-4C00-8992-5D73039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E4E-F2C6-463D-8C68-294DABCB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3AF3-6383-4AF2-B7C4-642FF86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4FFB-4E55-4670-914B-5095EC6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0320D-67A0-431B-B805-BFB188C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5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9D0-B3E9-4EAC-9373-919338C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ABDA-0544-4820-8FBE-2696F10E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A147-E249-40C2-90B4-CE6A4F9E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9B129-8EEE-4955-8F6E-D8E193B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4E18-C76D-43E9-9439-EAB5223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D78F-BF7F-4184-B7D2-514922DF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22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66604-A3AF-4639-9EC4-6E044703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42A6-F899-42CD-8A84-11D76720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03DA-9310-4D94-8C55-E10B4F464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948A-F91B-4775-A0D0-54CABCABF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DA34-A4E2-4A4E-80AC-0A2759B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30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20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32" r:id="rId2"/>
    <p:sldLayoutId id="2147483733" r:id="rId3"/>
    <p:sldLayoutId id="2147483734" r:id="rId4"/>
    <p:sldLayoutId id="214748374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nfuddle.com/stack/tips-tricks/git-error-you-need-to-resolve-your-current-index-first/" TargetMode="External"/><Relationship Id="rId3" Type="http://schemas.openxmlformats.org/officeDocument/2006/relationships/hyperlink" Target="https://git-scm.com/book/en/v2/Getting-Started-First-Time-Git-Setup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youtube.com/watch?v=Mdo7hvlUJ-U" TargetMode="External"/><Relationship Id="rId5" Type="http://schemas.openxmlformats.org/officeDocument/2006/relationships/hyperlink" Target="https://www.youtube.com/watch?v=se1WitSPKwc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9" Type="http://schemas.openxmlformats.org/officeDocument/2006/relationships/hyperlink" Target="https://coderwall.com/p/_gepwq/pull-a-remote-branch-into-a-new-bran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1EDD-2472-1D48-AEC7-53A083980284}"/>
              </a:ext>
            </a:extLst>
          </p:cNvPr>
          <p:cNvSpPr/>
          <p:nvPr/>
        </p:nvSpPr>
        <p:spPr>
          <a:xfrm>
            <a:off x="6191251" y="11169"/>
            <a:ext cx="5301502" cy="6858000"/>
          </a:xfrm>
          <a:prstGeom prst="rect">
            <a:avLst/>
          </a:prstGeom>
          <a:solidFill>
            <a:srgbClr val="FF8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EA2B-C24B-AA45-BEC5-18A314B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347887"/>
            <a:ext cx="5168153" cy="6081489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</a:rPr>
            </a:br>
            <a:r>
              <a:rPr lang="en-US" sz="22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Git/Github 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introduction/tutorial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Will Buziak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r>
              <a:rPr lang="en-US" sz="1600" b="1" dirty="0">
                <a:latin typeface="Century Gothic" panose="020B0502020202020204" pitchFamily="34" charset="0"/>
                <a:cs typeface="Gotham Medium" pitchFamily="2" charset="0"/>
              </a:rPr>
              <a:t>1/11/23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endParaRPr lang="en-US" sz="2700" b="1" dirty="0">
              <a:latin typeface="Century Gothic" panose="020B0502020202020204" pitchFamily="34" charset="0"/>
              <a:cs typeface="Gotham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74E39-5FE1-49A3-9FB3-851E62BB1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9"/>
          <a:stretch/>
        </p:blipFill>
        <p:spPr>
          <a:xfrm>
            <a:off x="-1640541" y="-8965"/>
            <a:ext cx="7831791" cy="6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“git status” will report the status of the working directory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14740"/>
            <a:ext cx="5646739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“staging” area is for files that will be pushed in the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moves a file into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restore --staged &lt;file&gt;” </a:t>
            </a:r>
            <a:r>
              <a:rPr lang="en-US" sz="2000" b="1" dirty="0"/>
              <a:t>removes a file from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‘git commit -m “&lt;message&gt;”’ </a:t>
            </a:r>
            <a:r>
              <a:rPr lang="en-US" sz="2000" b="1" dirty="0"/>
              <a:t>commits the staged area for pushing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pushes the branch to Github</a:t>
            </a:r>
            <a:endParaRPr lang="en-US" sz="2000" b="1" dirty="0">
              <a:cs typeface="Arial"/>
            </a:endParaRPr>
          </a:p>
          <a:p>
            <a:pPr lvl="1"/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help” will return an </a:t>
            </a:r>
            <a:r>
              <a:rPr lang="en-US" sz="2400" b="1" dirty="0"/>
              <a:t>overview of commonly used commands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9A929-3957-174C-8830-47237898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41334" r="33014" b="28427"/>
          <a:stretch/>
        </p:blipFill>
        <p:spPr>
          <a:xfrm>
            <a:off x="6096000" y="1539868"/>
            <a:ext cx="5518490" cy="2073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0EE54A-D002-AB0C-514A-09F9ED7C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34266" r="35389" b="19761"/>
          <a:stretch/>
        </p:blipFill>
        <p:spPr>
          <a:xfrm>
            <a:off x="6096000" y="3653842"/>
            <a:ext cx="5102352" cy="3152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57F24-E1F2-D384-9354-AFB0C8D95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55202"/>
            <a:ext cx="8505933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sz="2400" dirty="0"/>
              <a:t>Before making major changes, you will want to </a:t>
            </a:r>
            <a:r>
              <a:rPr lang="en-US" sz="2400" b="1" dirty="0"/>
              <a:t>create a new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Switch to a new branch</a:t>
            </a:r>
            <a:r>
              <a:rPr lang="en-US" sz="2000" dirty="0"/>
              <a:t> with “git switch -c &lt;branch-name&gt;”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you to develop in isolation from the </a:t>
            </a:r>
            <a:r>
              <a:rPr lang="en-US" sz="2400" b="1" dirty="0"/>
              <a:t>main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Branches can be merged to the main branch with a </a:t>
            </a:r>
            <a:r>
              <a:rPr lang="en-US" sz="2000" b="1" dirty="0"/>
              <a:t>pull request</a:t>
            </a:r>
            <a:endParaRPr lang="en-US" sz="2000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are notifications to collaborators that you have made changes to a branch and seek to </a:t>
            </a:r>
            <a:r>
              <a:rPr lang="en-US" sz="2400" b="1" dirty="0"/>
              <a:t>merge </a:t>
            </a:r>
            <a:r>
              <a:rPr lang="en-US" sz="2400" dirty="0"/>
              <a:t>it to the </a:t>
            </a:r>
            <a:r>
              <a:rPr lang="en-US" sz="2400" b="1" dirty="0"/>
              <a:t>main </a:t>
            </a:r>
            <a:r>
              <a:rPr lang="en-US" sz="2400" dirty="0"/>
              <a:t>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Collaborators would then </a:t>
            </a:r>
            <a:r>
              <a:rPr lang="en-US" sz="2400" b="1" dirty="0">
                <a:cs typeface="Arial"/>
              </a:rPr>
              <a:t>pull</a:t>
            </a:r>
            <a:r>
              <a:rPr lang="en-US" sz="2400" dirty="0">
                <a:cs typeface="Arial"/>
              </a:rPr>
              <a:t> these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228600" y="265176"/>
            <a:ext cx="912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Create a new branch when pushing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C817-DD25-996D-D075-D7CA18F90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8B74F3-C80F-F0A8-E3A6-D016B441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400757"/>
            <a:ext cx="2743200" cy="2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26429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switch -c &lt;branch&gt;” creates a new branch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104881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changes to a file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adds the file to the stage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commit –m “&lt;message&gt;”” </a:t>
            </a:r>
            <a:r>
              <a:rPr lang="en-US" sz="2000" b="1" dirty="0"/>
              <a:t>creates a new commit of what is in the stage area with a description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will push your branch to Github and can be seen online</a:t>
            </a:r>
            <a:endParaRPr lang="en-US" sz="2000" b="1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Try “git push --set-upstream &lt;remote&gt; &lt;branch&gt;” to set your upstream push to a default branch</a:t>
            </a:r>
            <a:endParaRPr lang="en-US" sz="2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2750-F1D3-D949-1290-75ADD99C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5066" r="29472" b="25067"/>
          <a:stretch/>
        </p:blipFill>
        <p:spPr>
          <a:xfrm>
            <a:off x="740664" y="3766420"/>
            <a:ext cx="6629400" cy="29728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894B10-FED5-5C52-74FF-5CD89B44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8764" r="26472" b="28934"/>
          <a:stretch/>
        </p:blipFill>
        <p:spPr>
          <a:xfrm>
            <a:off x="7488936" y="3682720"/>
            <a:ext cx="4507992" cy="30488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CF022-8B41-4229-BADC-C13741D07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Pull Requests notify collaborators for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51764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you have pushed your new branch to Github, you can initiate a pull request to review the code and merge with the main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Pull requests can be sent to individual collaborators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A8E368-EB8E-8548-6DBD-EFE667AC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43867" r="2472" b="19733"/>
          <a:stretch/>
        </p:blipFill>
        <p:spPr>
          <a:xfrm>
            <a:off x="113518" y="4862929"/>
            <a:ext cx="6070824" cy="16197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B2BEC3-5FC2-4982-9D28-751711B4A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0934" r="28389" b="12796"/>
          <a:stretch/>
        </p:blipFill>
        <p:spPr>
          <a:xfrm>
            <a:off x="5801265" y="1271797"/>
            <a:ext cx="6016752" cy="353491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CD685B-661A-B10E-442F-7BB3AB475F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32400" r="28889" b="39050"/>
          <a:stretch/>
        </p:blipFill>
        <p:spPr>
          <a:xfrm>
            <a:off x="6238615" y="4862927"/>
            <a:ext cx="5582940" cy="16197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12231-83F7-EAFC-E8B6-3F344671C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Pull before you modify to mitigate conflicts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 collaborator pushes a branch to Github and </a:t>
            </a:r>
            <a:r>
              <a:rPr lang="en-US" sz="2400" b="1" dirty="0"/>
              <a:t>merges</a:t>
            </a:r>
            <a:r>
              <a:rPr lang="en-US" sz="2400" dirty="0"/>
              <a:t> the changes with the </a:t>
            </a:r>
            <a:r>
              <a:rPr lang="en-US" sz="2400" b="1" dirty="0"/>
              <a:t>main</a:t>
            </a:r>
            <a:r>
              <a:rPr lang="en-US" sz="2400" dirty="0"/>
              <a:t> branch, use “git pull” to update your local copy of the main branch.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is important that you </a:t>
            </a:r>
            <a:r>
              <a:rPr lang="en-US" sz="2400" b="1" dirty="0">
                <a:ea typeface="+mn-lt"/>
                <a:cs typeface="+mn-lt"/>
              </a:rPr>
              <a:t>pull</a:t>
            </a:r>
            <a:r>
              <a:rPr lang="en-US" sz="2400" dirty="0">
                <a:ea typeface="+mn-lt"/>
                <a:cs typeface="+mn-lt"/>
              </a:rPr>
              <a:t> new commits of the main branch </a:t>
            </a:r>
            <a:r>
              <a:rPr lang="en-US" sz="2400" b="1" dirty="0">
                <a:ea typeface="+mn-lt"/>
                <a:cs typeface="+mn-lt"/>
              </a:rPr>
              <a:t>before</a:t>
            </a:r>
            <a:r>
              <a:rPr lang="en-US" sz="2400" dirty="0">
                <a:ea typeface="+mn-lt"/>
                <a:cs typeface="+mn-lt"/>
              </a:rPr>
              <a:t> you push your branch to </a:t>
            </a:r>
            <a:r>
              <a:rPr lang="en-US" sz="2400" dirty="0" err="1">
                <a:ea typeface="+mn-lt"/>
                <a:cs typeface="+mn-lt"/>
              </a:rPr>
              <a:t>Github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so you merge your collaborators work</a:t>
            </a:r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"git pull" should be used when the main has </a:t>
            </a:r>
            <a:r>
              <a:rPr lang="en-US" sz="2400" b="1" dirty="0">
                <a:cs typeface="Arial"/>
              </a:rPr>
              <a:t>updated</a:t>
            </a:r>
            <a:r>
              <a:rPr lang="en-US" sz="2400" dirty="0">
                <a:cs typeface="Arial"/>
              </a:rPr>
              <a:t> to avoid overwriting, non-fast forward and other Git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When in doubt, check your: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Directory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Git Status</a:t>
            </a:r>
            <a:endParaRPr lang="en-US" sz="2400" dirty="0">
              <a:cs typeface="Arial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Branch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67B28-19D2-7209-9C91-4C46496D7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E316F-084A-EE82-6C30-E9B08C6B0FA8}"/>
              </a:ext>
            </a:extLst>
          </p:cNvPr>
          <p:cNvSpPr txBox="1"/>
          <p:nvPr/>
        </p:nvSpPr>
        <p:spPr>
          <a:xfrm>
            <a:off x="4814454" y="4976090"/>
            <a:ext cx="6223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Commit status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Branch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33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Commit before you merge to avoid conflicts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88935" y="1418136"/>
            <a:ext cx="11344455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Merge conflicts are inevitable and the quickest solution depends on what you are trying to do.</a:t>
            </a:r>
          </a:p>
          <a:p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Often, you seek to pull a branch into a new branch (isolated from what you are currently working on)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Commit your changes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"Checkout" a new branch with your desired branch</a:t>
            </a:r>
          </a:p>
          <a:p>
            <a:pPr marL="1657350" lvl="3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git checkout –b &lt;new-branch&gt; &lt;remote/branch&gt;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You can cancel a merge during a conflict: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 reset --merge 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 reset --hard HEAD </a:t>
            </a:r>
            <a:r>
              <a:rPr lang="en-US" sz="2400" dirty="0">
                <a:cs typeface="Arial"/>
              </a:rPr>
              <a:t>(will reset your branch head)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8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5C8F0-5784-29E0-A8C0-D350C702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Proper Git usage prevents overwriting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your branch is merged to the main branch, it is safe to delete the branch that you had created.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local repo is not up to date, you may experience a “non-fast-forward” error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18DFEA-C7F4-8903-160C-4968D2791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8" y="3039808"/>
            <a:ext cx="6787896" cy="3818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FCCDE-B587-25F7-D62D-9C954A6F4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Generating SSH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7109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In your terminal: 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 err="1">
                <a:ea typeface="+mn-lt"/>
                <a:cs typeface="+mn-lt"/>
              </a:rPr>
              <a:t>ssh</a:t>
            </a:r>
            <a:r>
              <a:rPr lang="en-US" sz="2400" b="1" dirty="0">
                <a:ea typeface="+mn-lt"/>
                <a:cs typeface="+mn-lt"/>
              </a:rPr>
              <a:t>-keygen –C "&lt;</a:t>
            </a:r>
            <a:r>
              <a:rPr lang="en-US" sz="2400" b="1" dirty="0" err="1">
                <a:ea typeface="+mn-lt"/>
                <a:cs typeface="+mn-lt"/>
              </a:rPr>
              <a:t>git.email</a:t>
            </a:r>
            <a:r>
              <a:rPr lang="en-US" sz="2400" b="1" dirty="0">
                <a:ea typeface="+mn-lt"/>
                <a:cs typeface="+mn-lt"/>
              </a:rPr>
              <a:t>&gt;"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Default settings work (just press enter until it generates)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Locate your ".</a:t>
            </a:r>
            <a:r>
              <a:rPr lang="en-US" sz="2400" dirty="0" err="1">
                <a:ea typeface="+mn-lt"/>
                <a:cs typeface="+mn-lt"/>
              </a:rPr>
              <a:t>ssh</a:t>
            </a:r>
            <a:r>
              <a:rPr lang="en-US" sz="2400" dirty="0">
                <a:ea typeface="+mn-lt"/>
                <a:cs typeface="+mn-lt"/>
              </a:rPr>
              <a:t>" folder (hidden directory)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cd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ls –l -a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cat id_rsa.pub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Copy the key</a:t>
            </a:r>
            <a:endParaRPr lang="en-US" dirty="0"/>
          </a:p>
          <a:p>
            <a:pPr lvl="2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On 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Navigate to Settings &gt; SSH and GPG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Create a new key and paste your public key.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Git/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 should now be authenticated and no longer require a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6497460-347B-7F25-B7F6-EFB39A01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76" y="4784663"/>
            <a:ext cx="2674707" cy="11671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5629FFE-7141-5E68-3553-A879DDCA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85" y="2955598"/>
            <a:ext cx="5996683" cy="1631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7DB29-2CD3-CA3A-FD68-F45AEE362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.</a:t>
            </a:r>
            <a:r>
              <a:rPr lang="en-US" sz="3600" dirty="0" err="1">
                <a:latin typeface="+mj-lt"/>
              </a:rPr>
              <a:t>gitignore</a:t>
            </a:r>
            <a:r>
              <a:rPr lang="en-US" sz="3600" dirty="0">
                <a:latin typeface="+mj-lt"/>
              </a:rPr>
              <a:t> &amp; .keep files keep your repo clean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564949" y="1218596"/>
            <a:ext cx="6518456" cy="8956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tells git specific files in the directory to </a:t>
            </a:r>
            <a:r>
              <a:rPr lang="en-US" sz="2400" b="1" dirty="0">
                <a:cs typeface="Arial"/>
              </a:rPr>
              <a:t>not</a:t>
            </a:r>
            <a:r>
              <a:rPr lang="en-US" sz="2400" dirty="0">
                <a:cs typeface="Arial"/>
              </a:rPr>
              <a:t> 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This is a hidden file (can be found with "ls –l –a")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files often include files that are only relevant to your local machine (graphs, images, individual log files,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tells git to track an otherwise empty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 does not track empty folders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files can be used to maintain a structure in a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CDF4B-0DA5-70E6-A74B-E4210FBB0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EDEEDF1-0A1D-D36E-991F-BA0877FE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54" y="1300124"/>
            <a:ext cx="3586019" cy="4269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D2E94-8FD3-8974-EB21-D2E396E9B837}"/>
              </a:ext>
            </a:extLst>
          </p:cNvPr>
          <p:cNvSpPr txBox="1"/>
          <p:nvPr/>
        </p:nvSpPr>
        <p:spPr>
          <a:xfrm>
            <a:off x="7423727" y="5992091"/>
            <a:ext cx="3821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Repositories can quickly fill up with irrelevant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README.md files document your repo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403312" y="1389382"/>
            <a:ext cx="7160644" cy="8156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"README.md" files are an excellent format for documenting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files support many different formats to highlight different aspects of your code and/or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Copy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Hyperlinks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Editable directly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09236E64-948B-5DCF-8628-556E1F0E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42" y="1395272"/>
            <a:ext cx="3720860" cy="53039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A4D3-68B4-2E05-8C79-D3B2E7B4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Git/Github?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2"/>
            <a:ext cx="4909183" cy="5212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“form of distributed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en-US"/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 a way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collaborate and share “repositories” of programs and files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through the command line in your terminal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website that hosts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repositories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Can be used to store, share, and host your files for collaborators or users.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Opensource and easy to use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8A8745-0F8C-188D-457E-B256B31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000" r="1972" b="13200"/>
          <a:stretch/>
        </p:blipFill>
        <p:spPr>
          <a:xfrm>
            <a:off x="5444372" y="863973"/>
            <a:ext cx="6571617" cy="349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87809-8DEC-979F-798F-55128FED4EA6}"/>
              </a:ext>
            </a:extLst>
          </p:cNvPr>
          <p:cNvSpPr txBox="1"/>
          <p:nvPr/>
        </p:nvSpPr>
        <p:spPr>
          <a:xfrm>
            <a:off x="5641848" y="4727448"/>
            <a:ext cx="62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repositories have a user-friendly interface that allows easy navigation and different developer tabs that helps highlight issues or new pull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DA427-F3D4-CC3B-204A-E2CBBDC5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26499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Other Useful Commands  -  Naming and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332585"/>
            <a:ext cx="52600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 -v” will show all the remotes you have locally and their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remote” can also be used with: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add &lt;name&gt; &lt;URL&gt;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rename &lt;old&gt; &lt;new&gt;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remove &lt;name&gt;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switch &lt;branch&gt;” switches to a branch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“-c” flag creates a new branch</a:t>
            </a:r>
          </a:p>
          <a:p>
            <a:pPr lvl="1"/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rm” removes files from a working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restore” restores a working tree’s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cs typeface="Arial"/>
              </a:rPr>
              <a:t>“git help” lists common commands</a:t>
            </a:r>
            <a:endParaRPr lang="en-US" sz="2100" b="1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534C8-0AC1-C17B-CCF7-51482A233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4134-9442-86E4-F09A-8A55BF633C0E}"/>
              </a:ext>
            </a:extLst>
          </p:cNvPr>
          <p:cNvSpPr txBox="1"/>
          <p:nvPr/>
        </p:nvSpPr>
        <p:spPr>
          <a:xfrm>
            <a:off x="5691909" y="1327727"/>
            <a:ext cx="6130636" cy="55861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>
                <a:ea typeface="+mn-lt"/>
                <a:cs typeface="+mn-lt"/>
              </a:rPr>
              <a:t>"git branch - a" </a:t>
            </a:r>
            <a:endParaRPr lang="en-US" sz="2100">
              <a:cs typeface="Arial"/>
            </a:endParaRP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ea typeface="+mn-lt"/>
                <a:cs typeface="+mn-lt"/>
              </a:rPr>
              <a:t>lists current branch heads</a:t>
            </a:r>
            <a:endParaRPr lang="en-US" sz="21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checkout –b &lt;new-branch&gt; &lt;origin/branch&gt; </a:t>
            </a: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cs typeface="Arial"/>
              </a:rPr>
              <a:t>Creates a new branch based on an existing branch</a:t>
            </a: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merge" 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Merges with a given branch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"--quit" flag can cancel the current merge during conflicts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config"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Configures your system, default is to the working repo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"--global" applies the config to the entire machine</a:t>
            </a: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  <a:p>
            <a:pPr lvl="1"/>
            <a:endParaRPr lang="en-US" sz="2100" dirty="0">
              <a:cs typeface="Arial"/>
            </a:endParaRP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35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9C8BDD5-CE57-EEB4-B8EC-7C35D7D179A4}"/>
              </a:ext>
            </a:extLst>
          </p:cNvPr>
          <p:cNvSpPr txBox="1"/>
          <p:nvPr/>
        </p:nvSpPr>
        <p:spPr>
          <a:xfrm>
            <a:off x="268722" y="815099"/>
            <a:ext cx="10453708" cy="61754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Github Docs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2"/>
              </a:rPr>
              <a:t>https://docs.github.com/en</a:t>
            </a:r>
            <a:endParaRPr lang="en-US" sz="12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3"/>
              </a:rPr>
              <a:t>https://git-scm.com/book/en/v2/Getting-Started-First-Time-Git-Setup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err="1"/>
              <a:t>Tennlab</a:t>
            </a:r>
            <a:r>
              <a:rPr lang="en-US" sz="1600" b="1" dirty="0"/>
              <a:t> Neuromorphic Research Git presentation</a:t>
            </a:r>
            <a:endParaRPr lang="en-US" sz="16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https://bitbucket.org/neuromorphic-utk/neuro_resources/src/master/presentations/git_presentation/images</a:t>
            </a:r>
            <a:r>
              <a:rPr lang="en-US" sz="1600" dirty="0">
                <a:hlinkClick r:id="rId4"/>
              </a:rPr>
              <a:t>/</a:t>
            </a:r>
            <a:endParaRPr lang="en-US" sz="1600" b="1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“</a:t>
            </a:r>
            <a:r>
              <a:rPr lang="en-US" sz="1600" b="1" i="0" dirty="0">
                <a:effectLst/>
              </a:rPr>
              <a:t>Push a New Local Branch to a Remote GitHub repo with Git</a:t>
            </a:r>
            <a:r>
              <a:rPr lang="en-US" sz="1600" b="1" i="0" dirty="0">
                <a:effectLst/>
                <a:latin typeface="YouTube Sans"/>
              </a:rPr>
              <a:t>”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5"/>
              </a:rPr>
              <a:t>https://www.youtube.com/watch?v=se1WitSPKwc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cs typeface="Arial"/>
              </a:rPr>
              <a:t>"Difference between git PULL and git FETCH"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6"/>
              </a:rPr>
              <a:t>https://www.youtube.com/watch?v=Mdo7hvlUJ-U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</a:rPr>
              <a:t>Connecting to </a:t>
            </a:r>
            <a:r>
              <a:rPr lang="en-US" sz="1600" b="1" dirty="0" err="1">
                <a:latin typeface="YouTube Sans"/>
              </a:rPr>
              <a:t>Github</a:t>
            </a:r>
            <a:r>
              <a:rPr lang="en-US" sz="1600" b="1" dirty="0">
                <a:latin typeface="YouTube Sans"/>
              </a:rPr>
              <a:t> with SSH\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/>
                <a:ea typeface="+mn-lt"/>
                <a:cs typeface="+mn-lt"/>
                <a:hlinkClick r:id="rId7"/>
              </a:rPr>
              <a:t>https://docs.github.com/en/authentication/connecting-to-github-with-ssh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How to Fix Git error: you need to resolve your current index first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8"/>
              </a:rPr>
              <a:t>https://unfuddle.com/stack/tips-tricks/git-error-you-need-to-resolve-your-current-index-first/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Pull a Remote Branch into a New Branch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9"/>
              </a:rPr>
              <a:t>https://coderwall.com/p/_gepwq/pull-a-remote-branch-into-a-new-branch</a:t>
            </a:r>
            <a:endParaRPr lang="en-US" sz="1600"/>
          </a:p>
          <a:p>
            <a:pPr algn="just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780A9-F840-9950-3C5D-19FE7DEF8B93}"/>
              </a:ext>
            </a:extLst>
          </p:cNvPr>
          <p:cNvSpPr txBox="1"/>
          <p:nvPr/>
        </p:nvSpPr>
        <p:spPr>
          <a:xfrm>
            <a:off x="268721" y="75447"/>
            <a:ext cx="938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7FA99-F344-6C42-26CB-5353CE4B874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123D3-F6B7-991A-B0C8-1FA024D6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2385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Git was designed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Meaning that there is a well-established record of changes made to each file.</a:t>
            </a:r>
            <a:endParaRPr lang="en-US"/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allows “cloning” entire repositories of files that can run on a local machine quickly and seamlessly.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repos can be specified as public or private and can invite collaborators and adjust permissions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Github hosts remote repositories that are stored online and can be cloned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Proper use of Git creates multiple backups and can be worked on offline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is opensource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 can manage many files at once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7C4BF-9D7B-C29A-61E4-77ABED7564C6}"/>
              </a:ext>
            </a:extLst>
          </p:cNvPr>
          <p:cNvSpPr/>
          <p:nvPr/>
        </p:nvSpPr>
        <p:spPr>
          <a:xfrm>
            <a:off x="248032" y="796531"/>
            <a:ext cx="11538816" cy="1644918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6930-9425-9048-49CF-9A10762A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not other file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Other file managers like Google drive allow for effective </a:t>
            </a:r>
            <a:r>
              <a:rPr lang="en-US" b="1" dirty="0">
                <a:latin typeface="Calibri"/>
                <a:cs typeface="Calibri"/>
              </a:rPr>
              <a:t>file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streaming</a:t>
            </a:r>
            <a:r>
              <a:rPr lang="en-US" dirty="0">
                <a:latin typeface="Calibri"/>
                <a:cs typeface="Calibri"/>
              </a:rPr>
              <a:t> and </a:t>
            </a:r>
            <a:r>
              <a:rPr lang="en-US" b="1" dirty="0">
                <a:latin typeface="Calibri"/>
                <a:cs typeface="Calibri"/>
              </a:rPr>
              <a:t>collaboration</a:t>
            </a:r>
            <a:endParaRPr lang="en-US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Does not allow for different workflows on the same program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Ideal for files that do not need to be </a:t>
            </a:r>
            <a:r>
              <a:rPr lang="en-US" sz="2000" b="1" dirty="0">
                <a:latin typeface="Calibri"/>
                <a:cs typeface="Calibri"/>
              </a:rPr>
              <a:t>compiled</a:t>
            </a:r>
            <a:endParaRPr lang="en-US" sz="2000" dirty="0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Difficult to share </a:t>
            </a:r>
            <a:r>
              <a:rPr lang="en-US" sz="2000" b="1" dirty="0">
                <a:latin typeface="Calibri"/>
                <a:cs typeface="Calibri"/>
              </a:rPr>
              <a:t>large</a:t>
            </a:r>
            <a:r>
              <a:rPr lang="en-US" sz="2000" dirty="0">
                <a:latin typeface="Calibri"/>
                <a:cs typeface="Calibri"/>
              </a:rPr>
              <a:t> directories</a:t>
            </a:r>
            <a:endParaRPr lang="en-US" sz="2000" b="1" dirty="0">
              <a:latin typeface="Calibri"/>
              <a:cs typeface="Calibri"/>
            </a:endParaRPr>
          </a:p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(and other services like it) tracks previous generations of the same file(s)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Seamless to revert to previous versions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Proper Git usage mitigates </a:t>
            </a:r>
            <a:r>
              <a:rPr lang="en-US" sz="2000" b="1" dirty="0">
                <a:latin typeface="Calibri"/>
                <a:cs typeface="Calibri"/>
              </a:rPr>
              <a:t>overwriting</a:t>
            </a:r>
            <a:endParaRPr lang="en-US" sz="2000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ea typeface="+mn-lt"/>
                <a:cs typeface="+mn-lt"/>
              </a:rPr>
              <a:t>Allows for multiple “branches” representing different test versions of the same repo that can be merged</a:t>
            </a:r>
            <a:endParaRPr lang="en-US" sz="2000" b="1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Supports “forking” which allows </a:t>
            </a:r>
            <a:r>
              <a:rPr lang="en-US" sz="2000" b="1" dirty="0">
                <a:latin typeface="Calibri"/>
                <a:cs typeface="Calibri"/>
              </a:rPr>
              <a:t>collaborator</a:t>
            </a:r>
            <a:r>
              <a:rPr lang="en-US" sz="2000" dirty="0">
                <a:latin typeface="Calibri"/>
                <a:cs typeface="Calibri"/>
              </a:rPr>
              <a:t> rights on public repositories they did not previously have writing access to.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6BD6-D7E5-C730-73E3-5396E88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90" y="171352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Github Docs is your friend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6DC3-C180-9348-633B-2AFCD0D7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704" b="5601"/>
          <a:stretch/>
        </p:blipFill>
        <p:spPr>
          <a:xfrm>
            <a:off x="2442371" y="822960"/>
            <a:ext cx="7461181" cy="4456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E9F4-7B15-549C-F6D3-3DB42EAE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79EB-4177-F0AB-52BE-B8DF78F1CDC9}"/>
              </a:ext>
            </a:extLst>
          </p:cNvPr>
          <p:cNvSpPr txBox="1"/>
          <p:nvPr/>
        </p:nvSpPr>
        <p:spPr>
          <a:xfrm>
            <a:off x="2459181" y="5461000"/>
            <a:ext cx="74237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Calibri"/>
                <a:cs typeface="Calibri"/>
              </a:rPr>
              <a:t>Note:</a:t>
            </a:r>
          </a:p>
          <a:p>
            <a:pPr algn="ctr"/>
            <a:r>
              <a:rPr lang="en-US" dirty="0">
                <a:ea typeface="Calibri"/>
                <a:cs typeface="Calibri"/>
              </a:rPr>
              <a:t>Some Git commands perform similar tasks, typically intending to break up the processes of a more confusing command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2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5D35C2-B289-1039-A5FC-249524B7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78" y="83246"/>
            <a:ext cx="11646932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Getting started with Git	                   	</a:t>
            </a:r>
            <a:endParaRPr lang="en-US" sz="32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0E7E44-CF6A-4B74-C4B5-BF4AAD4A051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CE7B7-2318-05F6-47CC-73CFD68447FD}"/>
              </a:ext>
            </a:extLst>
          </p:cNvPr>
          <p:cNvSpPr txBox="1"/>
          <p:nvPr/>
        </p:nvSpPr>
        <p:spPr>
          <a:xfrm>
            <a:off x="344878" y="706883"/>
            <a:ext cx="1164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account on Github using your school email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Git depending on your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4EE-A6EF-C4B5-FE10-DEC9ADCC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4288" b="6182"/>
          <a:stretch/>
        </p:blipFill>
        <p:spPr>
          <a:xfrm>
            <a:off x="5131039" y="2241093"/>
            <a:ext cx="6950062" cy="3905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D38C-DCCE-B1FF-3BC8-B9F1B6FC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3467" b="6400"/>
          <a:stretch/>
        </p:blipFill>
        <p:spPr>
          <a:xfrm>
            <a:off x="393111" y="2241093"/>
            <a:ext cx="4648638" cy="3905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E6B7-2DB5-9F1B-52ED-1C6E4BA7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270443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 your local Git account with Github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32056-D7D3-16BB-2533-800AE628BD82}"/>
              </a:ext>
            </a:extLst>
          </p:cNvPr>
          <p:cNvGrpSpPr/>
          <p:nvPr/>
        </p:nvGrpSpPr>
        <p:grpSpPr>
          <a:xfrm>
            <a:off x="88942" y="1183794"/>
            <a:ext cx="11990281" cy="3785652"/>
            <a:chOff x="88942" y="1183794"/>
            <a:chExt cx="11990281" cy="3785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CBB83-30CE-D61D-50F4-3748D44C1F2A}"/>
                </a:ext>
              </a:extLst>
            </p:cNvPr>
            <p:cNvSpPr txBox="1"/>
            <p:nvPr/>
          </p:nvSpPr>
          <p:spPr>
            <a:xfrm>
              <a:off x="88942" y="1183794"/>
              <a:ext cx="11990281" cy="37856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Open your terminal and run the following commands: </a:t>
              </a:r>
              <a:r>
                <a:rPr lang="en-US" sz="1600" dirty="0"/>
                <a:t>(“</a:t>
              </a:r>
              <a:r>
                <a:rPr lang="en-US" sz="1600" b="1" dirty="0"/>
                <a:t>git - -version</a:t>
              </a:r>
              <a:r>
                <a:rPr lang="en-US" sz="1600" dirty="0"/>
                <a:t>” will check the version installed) </a:t>
              </a:r>
              <a:endParaRPr lang="en-US" sz="20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username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school email (use </a:t>
              </a:r>
              <a:r>
                <a:rPr lang="en-US" dirty="0" err="1"/>
                <a:t>github</a:t>
              </a:r>
              <a:r>
                <a:rPr lang="en-US" dirty="0"/>
                <a:t> generated </a:t>
              </a:r>
              <a:r>
                <a:rPr lang="en-US" dirty="0" err="1"/>
                <a:t>noreply</a:t>
              </a:r>
              <a:r>
                <a:rPr lang="en-US" dirty="0"/>
                <a:t> email if preferences are set to private) 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/>
                <a:t>“--global” flag configures for </a:t>
              </a:r>
              <a:r>
                <a:rPr lang="en-US" i="1" dirty="0"/>
                <a:t>every</a:t>
              </a:r>
              <a:r>
                <a:rPr lang="en-US" dirty="0"/>
                <a:t> repository on your computer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lvl="1"/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Now, your local machine will identify you when you push commits to the </a:t>
              </a:r>
              <a:r>
                <a:rPr lang="en-US" sz="2000" b="1" dirty="0"/>
                <a:t>remote</a:t>
              </a:r>
              <a:r>
                <a:rPr lang="en-US" sz="2000" dirty="0"/>
                <a:t> repository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61EBFD-2A4A-A03B-AD4C-F8F6C1F7F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0" t="8527" r="27777" b="81333"/>
            <a:stretch/>
          </p:blipFill>
          <p:spPr>
            <a:xfrm>
              <a:off x="619991" y="1638056"/>
              <a:ext cx="8487433" cy="98488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23741-CD77-2D15-EBED-11BAF5531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Methods of cloning from a remote with “git clone”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1049980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by SSH keys can be tricky but prevents the need to input your password with each pulling/pushing/cloning.</a:t>
            </a:r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easiest way to clone a remote is by using the Github generated HTTPS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Simply copy the URL from the repo on </a:t>
            </a:r>
            <a:r>
              <a:rPr lang="en-US" sz="2000" dirty="0" err="1">
                <a:cs typeface="Arial"/>
              </a:rPr>
              <a:t>Github</a:t>
            </a:r>
            <a:endParaRPr lang="en-US" sz="2000" dirty="0" err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&lt;URL&gt;” </a:t>
            </a:r>
            <a:r>
              <a:rPr lang="en-US" sz="2000" b="1" dirty="0"/>
              <a:t>in your terminal</a:t>
            </a:r>
            <a:endParaRPr lang="en-US" dirty="0"/>
          </a:p>
          <a:p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98388-3796-0DC3-6694-1D222205E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35029" r="27907" b="16728"/>
          <a:stretch/>
        </p:blipFill>
        <p:spPr>
          <a:xfrm>
            <a:off x="1819706" y="3532049"/>
            <a:ext cx="2907792" cy="270953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7F81C-4037-2AD7-9F3B-8F0E0CD3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8801" r="21734" b="28521"/>
          <a:stretch/>
        </p:blipFill>
        <p:spPr>
          <a:xfrm>
            <a:off x="6133474" y="3184379"/>
            <a:ext cx="5123339" cy="3275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AC000-E763-29A8-3E9C-F4CEDE78A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Git tracks your changes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6147265" cy="62170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Now, you have a </a:t>
            </a:r>
            <a:r>
              <a:rPr lang="en-US" sz="2000" b="1" dirty="0"/>
              <a:t>local</a:t>
            </a:r>
            <a:r>
              <a:rPr lang="en-US" sz="2000" dirty="0"/>
              <a:t> copy of the repository you just cloned, and Git will monitor your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is broken up into </a:t>
            </a:r>
            <a:r>
              <a:rPr lang="en-US" sz="2000" b="1" dirty="0"/>
              <a:t>sections</a:t>
            </a:r>
            <a:r>
              <a:rPr lang="en-US" sz="2000" dirty="0"/>
              <a:t> and files can be moved with various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basic workflow of Git: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</a:t>
            </a:r>
            <a:r>
              <a:rPr lang="en-US" sz="2000" dirty="0"/>
              <a:t> a repository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Modify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Stage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Commit</a:t>
            </a:r>
            <a:r>
              <a:rPr lang="en-US" sz="2000" dirty="0"/>
              <a:t> the file(s) to be stored in the repo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Push</a:t>
            </a:r>
            <a:r>
              <a:rPr lang="en-US" sz="2000" dirty="0"/>
              <a:t> the branch to </a:t>
            </a:r>
            <a:r>
              <a:rPr lang="en-US" sz="2000" dirty="0" err="1"/>
              <a:t>Github</a:t>
            </a:r>
            <a:endParaRPr lang="en-US" sz="2000" dirty="0" err="1">
              <a:cs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Initiate a </a:t>
            </a:r>
            <a:r>
              <a:rPr lang="en-US" sz="2000" b="1" dirty="0"/>
              <a:t>pull request </a:t>
            </a:r>
            <a:r>
              <a:rPr lang="en-US" sz="2000" dirty="0"/>
              <a:t>on </a:t>
            </a:r>
            <a:r>
              <a:rPr lang="en-US" sz="2000" dirty="0" err="1"/>
              <a:t>Github</a:t>
            </a:r>
            <a:endParaRPr lang="en-US" sz="2000" b="1" dirty="0" err="1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and </a:t>
            </a:r>
            <a:r>
              <a:rPr lang="en-US" sz="2000" b="1" dirty="0"/>
              <a:t>merge</a:t>
            </a:r>
            <a:r>
              <a:rPr lang="en-US" sz="2000" dirty="0"/>
              <a:t> the branches on </a:t>
            </a:r>
            <a:r>
              <a:rPr lang="en-US" sz="2000" dirty="0" err="1"/>
              <a:t>Github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Untracked files are not stored in 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176E97-5755-0919-FBDB-F954234E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 b="72667"/>
          <a:stretch/>
        </p:blipFill>
        <p:spPr>
          <a:xfrm>
            <a:off x="6589776" y="1262198"/>
            <a:ext cx="5041392" cy="1874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C0DE5-62CB-5BAA-EFB2-F29C86BC3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8998D239AE840B9F20E8F74E7674A" ma:contentTypeVersion="10" ma:contentTypeDescription="Create a new document." ma:contentTypeScope="" ma:versionID="a5bf4f203bc7f3bd9176ba3276090f98">
  <xsd:schema xmlns:xsd="http://www.w3.org/2001/XMLSchema" xmlns:xs="http://www.w3.org/2001/XMLSchema" xmlns:p="http://schemas.microsoft.com/office/2006/metadata/properties" xmlns:ns2="524b065b-bfe8-4369-b31a-4de29c5ba351" xmlns:ns3="ba605b85-7484-4712-bfb1-1e556f87fe00" targetNamespace="http://schemas.microsoft.com/office/2006/metadata/properties" ma:root="true" ma:fieldsID="581d82afc466d6c5d959472861c05cc5" ns2:_="" ns3:_="">
    <xsd:import namespace="524b065b-bfe8-4369-b31a-4de29c5ba351"/>
    <xsd:import namespace="ba605b85-7484-4712-bfb1-1e556f87f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b065b-bfe8-4369-b31a-4de29c5ba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05b85-7484-4712-bfb1-1e556f87fe0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75b06c5-8f22-4f6c-8576-41b5a9160ebe}" ma:internalName="TaxCatchAll" ma:showField="CatchAllData" ma:web="ba605b85-7484-4712-bfb1-1e556f87f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4b065b-bfe8-4369-b31a-4de29c5ba351">
      <Terms xmlns="http://schemas.microsoft.com/office/infopath/2007/PartnerControls"/>
    </lcf76f155ced4ddcb4097134ff3c332f>
    <TaxCatchAll xmlns="ba605b85-7484-4712-bfb1-1e556f87fe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17C223-218E-49E2-838C-D493D33A2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b065b-bfe8-4369-b31a-4de29c5ba351"/>
    <ds:schemaRef ds:uri="ba605b85-7484-4712-bfb1-1e556f87f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A7AFA-A6DF-41FD-9458-7FE828134701}">
  <ds:schemaRefs>
    <ds:schemaRef ds:uri="http://schemas.microsoft.com/office/2006/documentManagement/types"/>
    <ds:schemaRef ds:uri="http://schemas.microsoft.com/office/2006/metadata/properties"/>
    <ds:schemaRef ds:uri="80c6a743-c059-4e2f-9c72-65191376ee74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7d45060-eb2a-4aee-a9bb-6b08d0a2590a"/>
    <ds:schemaRef ds:uri="http://purl.org/dc/dcmitype/"/>
    <ds:schemaRef ds:uri="524b065b-bfe8-4369-b31a-4de29c5ba351"/>
    <ds:schemaRef ds:uri="ba605b85-7484-4712-bfb1-1e556f87fe00"/>
  </ds:schemaRefs>
</ds:datastoreItem>
</file>

<file path=customXml/itemProps3.xml><?xml version="1.0" encoding="utf-8"?>
<ds:datastoreItem xmlns:ds="http://schemas.openxmlformats.org/officeDocument/2006/customXml" ds:itemID="{F22CC397-3DC8-4B47-9D34-E40FE68A4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14145</TotalTime>
  <Words>1290</Words>
  <Application>Microsoft Office PowerPoint</Application>
  <PresentationFormat>Widescreen</PresentationFormat>
  <Paragraphs>135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Title Screens</vt:lpstr>
      <vt:lpstr>Content: Meta Info</vt:lpstr>
      <vt:lpstr>1_Simple Light</vt:lpstr>
      <vt:lpstr>   Git/Github  introduction/tutorial   Will Buziak 1/11/23  </vt:lpstr>
      <vt:lpstr>What is Git/Github?</vt:lpstr>
      <vt:lpstr>Why Git?</vt:lpstr>
      <vt:lpstr>Why not other file managers?</vt:lpstr>
      <vt:lpstr>Github Docs is your friend</vt:lpstr>
      <vt:lpstr>Getting started with Git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Git/Github  introduction/tutorial   Will Buziak 1/11/23  </dc:title>
  <dc:creator>Mench, Matthew M</dc:creator>
  <cp:lastModifiedBy>will buziak</cp:lastModifiedBy>
  <cp:revision>714</cp:revision>
  <dcterms:created xsi:type="dcterms:W3CDTF">2022-04-06T12:24:52Z</dcterms:created>
  <dcterms:modified xsi:type="dcterms:W3CDTF">2023-02-17T04:49:33Z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0x010100D5A8998D239AE840B9F20E8F74E7674A</vt:lpwstr>
  </property>
  <property fmtid="{D5CDD505-2E9C-101B-9397-08002B2CF9AE}" pid="3" name="MediaServiceImageTags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